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47"/>
  </p:notesMasterIdLst>
  <p:handoutMasterIdLst>
    <p:handoutMasterId r:id="rId48"/>
  </p:handoutMasterIdLst>
  <p:sldIdLst>
    <p:sldId id="444" r:id="rId2"/>
    <p:sldId id="485" r:id="rId3"/>
    <p:sldId id="486" r:id="rId4"/>
    <p:sldId id="705" r:id="rId5"/>
    <p:sldId id="825" r:id="rId6"/>
    <p:sldId id="826" r:id="rId7"/>
    <p:sldId id="827" r:id="rId8"/>
    <p:sldId id="828" r:id="rId9"/>
    <p:sldId id="829" r:id="rId10"/>
    <p:sldId id="830" r:id="rId11"/>
    <p:sldId id="831" r:id="rId12"/>
    <p:sldId id="832" r:id="rId13"/>
    <p:sldId id="833" r:id="rId14"/>
    <p:sldId id="834" r:id="rId15"/>
    <p:sldId id="840" r:id="rId16"/>
    <p:sldId id="841" r:id="rId17"/>
    <p:sldId id="842" r:id="rId18"/>
    <p:sldId id="839" r:id="rId19"/>
    <p:sldId id="843" r:id="rId20"/>
    <p:sldId id="835" r:id="rId21"/>
    <p:sldId id="838" r:id="rId22"/>
    <p:sldId id="837" r:id="rId23"/>
    <p:sldId id="713" r:id="rId24"/>
    <p:sldId id="822" r:id="rId25"/>
    <p:sldId id="813" r:id="rId26"/>
    <p:sldId id="814" r:id="rId27"/>
    <p:sldId id="815" r:id="rId28"/>
    <p:sldId id="816" r:id="rId29"/>
    <p:sldId id="819" r:id="rId30"/>
    <p:sldId id="820" r:id="rId31"/>
    <p:sldId id="821" r:id="rId32"/>
    <p:sldId id="817" r:id="rId33"/>
    <p:sldId id="836" r:id="rId34"/>
    <p:sldId id="799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2" r:id="rId43"/>
    <p:sldId id="851" r:id="rId44"/>
    <p:sldId id="853" r:id="rId45"/>
    <p:sldId id="603" r:id="rId46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00"/>
    <a:srgbClr val="00D900"/>
    <a:srgbClr val="377B71"/>
    <a:srgbClr val="479B8F"/>
    <a:srgbClr val="FFFFCC"/>
    <a:srgbClr val="FFE2C5"/>
    <a:srgbClr val="5F5F5F"/>
    <a:srgbClr val="808080"/>
    <a:srgbClr val="A2AEBA"/>
    <a:srgbClr val="BF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 autoAdjust="0"/>
    <p:restoredTop sz="88115" autoAdjust="0"/>
  </p:normalViewPr>
  <p:slideViewPr>
    <p:cSldViewPr>
      <p:cViewPr>
        <p:scale>
          <a:sx n="88" d="100"/>
          <a:sy n="88" d="100"/>
        </p:scale>
        <p:origin x="-1736" y="-20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4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52" y="-102"/>
      </p:cViewPr>
      <p:guideLst>
        <p:guide orient="horz" pos="2928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1997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Forum</a:t>
          </a:r>
          <a:endParaRPr lang="fr-FR" sz="2200" dirty="0"/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1998</a:t>
          </a:r>
          <a:endParaRPr lang="fr-FR" sz="2200" dirty="0"/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Wireless </a:t>
          </a:r>
          <a:r>
            <a:rPr lang="fr-FR" sz="2200" dirty="0" err="1" smtClean="0"/>
            <a:t>Markup</a:t>
          </a:r>
          <a:r>
            <a:rPr lang="fr-FR" sz="2200" dirty="0" smtClean="0"/>
            <a:t> </a:t>
          </a:r>
          <a:r>
            <a:rPr lang="fr-FR" sz="2200" dirty="0" err="1" smtClean="0"/>
            <a:t>Language</a:t>
          </a:r>
          <a:endParaRPr lang="fr-FR" sz="2200" dirty="0"/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2002</a:t>
          </a:r>
          <a:endParaRPr lang="fr-FR" sz="2200" dirty="0"/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2.0</a:t>
          </a:r>
          <a:endParaRPr lang="fr-FR" sz="2200" dirty="0"/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7C30886D-B210-4D49-BF1A-DD33DFE231F7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XHTML Mobile Profile</a:t>
          </a:r>
          <a:endParaRPr lang="fr-FR" sz="2200" dirty="0"/>
        </a:p>
      </dgm:t>
    </dgm:pt>
    <dgm:pt modelId="{6DD757DA-D582-164E-8A07-C87F4EC448BF}" type="parTrans" cxnId="{DC895A4F-79A6-A045-9BC3-F6138343CBD0}">
      <dgm:prSet/>
      <dgm:spPr/>
      <dgm:t>
        <a:bodyPr/>
        <a:lstStyle/>
        <a:p>
          <a:endParaRPr lang="en-US"/>
        </a:p>
      </dgm:t>
    </dgm:pt>
    <dgm:pt modelId="{E04174C7-DF45-0C42-81DF-0C7928702D3D}" type="sibTrans" cxnId="{DC895A4F-79A6-A045-9BC3-F6138343CBD0}">
      <dgm:prSet/>
      <dgm:spPr/>
      <dgm:t>
        <a:bodyPr/>
        <a:lstStyle/>
        <a:p>
          <a:endParaRPr lang="en-US"/>
        </a:p>
      </dgm:t>
    </dgm:pt>
    <dgm:pt modelId="{931D7C4C-AAB8-AF47-8B82-8CF0755194F1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Forum joins the Open Mobile Alliance</a:t>
          </a:r>
          <a:endParaRPr lang="fr-FR" sz="2200" dirty="0"/>
        </a:p>
      </dgm:t>
    </dgm:pt>
    <dgm:pt modelId="{E113201F-EF2E-6748-94AA-F6EDEA04A9E2}" type="parTrans" cxnId="{912E510D-0518-DD43-A763-F5ADBC100104}">
      <dgm:prSet/>
      <dgm:spPr/>
      <dgm:t>
        <a:bodyPr/>
        <a:lstStyle/>
        <a:p>
          <a:endParaRPr lang="en-US"/>
        </a:p>
      </dgm:t>
    </dgm:pt>
    <dgm:pt modelId="{396A36C8-0375-EE4D-B955-DB3C456E363D}" type="sibTrans" cxnId="{912E510D-0518-DD43-A763-F5ADBC100104}">
      <dgm:prSet/>
      <dgm:spPr/>
      <dgm:t>
        <a:bodyPr/>
        <a:lstStyle/>
        <a:p>
          <a:endParaRPr lang="en-US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F17D164-84BA-4764-86C8-2633A57BABE9}" type="pres">
      <dgm:prSet presAssocID="{B4FD2E32-EF62-4911-B0F8-34BF5CB4FC8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06CE61-C786-48D2-B9B0-BE2D4369FC1F}" type="pres">
      <dgm:prSet presAssocID="{BB871171-14C5-437E-BF98-D3A951D0363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3" custScaleY="13899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0F92F7-83D2-479C-A594-4263402A5D47}" type="pres">
      <dgm:prSet presAssocID="{91407B02-D283-4045-A630-94E267482E48}" presName="descendantText" presStyleLbl="alignAcc1" presStyleIdx="2" presStyleCnt="3" custScaleY="16027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136576CF-A12F-B34F-8BA9-384879707F20}" type="presOf" srcId="{931D7C4C-AAB8-AF47-8B82-8CF0755194F1}" destId="{370F92F7-83D2-479C-A594-4263402A5D47}" srcOrd="0" destOrd="2" presId="urn:microsoft.com/office/officeart/2005/8/layout/chevron2"/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4B456E2F-791D-AB42-8D57-AD005CFD9840}" type="presOf" srcId="{B4FD2E32-EF62-4911-B0F8-34BF5CB4FC8E}" destId="{AAE61154-5731-4FDF-AC56-F291AEF0015B}" srcOrd="0" destOrd="0" presId="urn:microsoft.com/office/officeart/2005/8/layout/chevron2"/>
    <dgm:cxn modelId="{DC895A4F-79A6-A045-9BC3-F6138343CBD0}" srcId="{91407B02-D283-4045-A630-94E267482E48}" destId="{7C30886D-B210-4D49-BF1A-DD33DFE231F7}" srcOrd="1" destOrd="0" parTransId="{6DD757DA-D582-164E-8A07-C87F4EC448BF}" sibTransId="{E04174C7-DF45-0C42-81DF-0C7928702D3D}"/>
    <dgm:cxn modelId="{A8C8DB0E-D77E-D445-A569-A78A1284555E}" type="presOf" srcId="{F45F08BC-F1EC-4B82-A00B-B057F0A3FD25}" destId="{5106CE61-C786-48D2-B9B0-BE2D4369FC1F}" srcOrd="0" destOrd="0" presId="urn:microsoft.com/office/officeart/2005/8/layout/chevron2"/>
    <dgm:cxn modelId="{49E6F605-A8EF-5F4A-9150-53117285DE2B}" type="presOf" srcId="{9675F2E8-2275-4278-A8CB-EA4CE0AD01E2}" destId="{7F17D164-84BA-4764-86C8-2633A57BABE9}" srcOrd="0" destOrd="0" presId="urn:microsoft.com/office/officeart/2005/8/layout/chevron2"/>
    <dgm:cxn modelId="{D3023837-B655-DB44-9FA2-F1EBFC6C0944}" type="presOf" srcId="{91407B02-D283-4045-A630-94E267482E48}" destId="{281FC438-F9DE-4147-B08E-5C0D57EA0FDC}" srcOrd="0" destOrd="0" presId="urn:microsoft.com/office/officeart/2005/8/layout/chevron2"/>
    <dgm:cxn modelId="{139C5978-A4A8-0B45-B016-D8008FDDC69A}" type="presOf" srcId="{927DE1DE-1F17-4826-9BE4-A1664C62A1DA}" destId="{370F92F7-83D2-479C-A594-4263402A5D47}" srcOrd="0" destOrd="0" presId="urn:microsoft.com/office/officeart/2005/8/layout/chevron2"/>
    <dgm:cxn modelId="{45E28546-CDFB-A343-8F33-DAB7B2EF7E30}" type="presOf" srcId="{763E8564-8C0D-4207-972A-E61541FB0532}" destId="{E95DEFE7-1D8C-4781-B897-BBD6AFCFF65B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912E510D-0518-DD43-A763-F5ADBC100104}" srcId="{91407B02-D283-4045-A630-94E267482E48}" destId="{931D7C4C-AAB8-AF47-8B82-8CF0755194F1}" srcOrd="2" destOrd="0" parTransId="{E113201F-EF2E-6748-94AA-F6EDEA04A9E2}" sibTransId="{396A36C8-0375-EE4D-B955-DB3C456E363D}"/>
    <dgm:cxn modelId="{96BAF09B-D451-A94F-AE3A-9D4F94430624}" type="presOf" srcId="{BB871171-14C5-437E-BF98-D3A951D0363D}" destId="{A46D0DE9-E70C-4651-B840-764576A9CE30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50A64112-AE37-9346-97C4-2E83F785FB65}" type="presOf" srcId="{7C30886D-B210-4D49-BF1A-DD33DFE231F7}" destId="{370F92F7-83D2-479C-A594-4263402A5D47}" srcOrd="0" destOrd="1" presId="urn:microsoft.com/office/officeart/2005/8/layout/chevron2"/>
    <dgm:cxn modelId="{591DEE2D-D22E-2F4B-AACD-78AF81F819C8}" type="presParOf" srcId="{E95DEFE7-1D8C-4781-B897-BBD6AFCFF65B}" destId="{92D7366B-C884-4440-A1AC-E2356C79D967}" srcOrd="0" destOrd="0" presId="urn:microsoft.com/office/officeart/2005/8/layout/chevron2"/>
    <dgm:cxn modelId="{FABDD700-1A1C-AB49-B88D-8B621C52CC13}" type="presParOf" srcId="{92D7366B-C884-4440-A1AC-E2356C79D967}" destId="{AAE61154-5731-4FDF-AC56-F291AEF0015B}" srcOrd="0" destOrd="0" presId="urn:microsoft.com/office/officeart/2005/8/layout/chevron2"/>
    <dgm:cxn modelId="{5070EC13-75EF-F348-A93C-105AEF669837}" type="presParOf" srcId="{92D7366B-C884-4440-A1AC-E2356C79D967}" destId="{7F17D164-84BA-4764-86C8-2633A57BABE9}" srcOrd="1" destOrd="0" presId="urn:microsoft.com/office/officeart/2005/8/layout/chevron2"/>
    <dgm:cxn modelId="{52C9C36F-64D9-6341-B8C6-DE943CFA59F0}" type="presParOf" srcId="{E95DEFE7-1D8C-4781-B897-BBD6AFCFF65B}" destId="{1B9E28E5-8EB5-4FE3-BDB1-D06B115397DC}" srcOrd="1" destOrd="0" presId="urn:microsoft.com/office/officeart/2005/8/layout/chevron2"/>
    <dgm:cxn modelId="{871FB790-7F9A-064A-AAC3-E4A7DDE275AC}" type="presParOf" srcId="{E95DEFE7-1D8C-4781-B897-BBD6AFCFF65B}" destId="{C0812F44-05C6-4422-9382-FF9A25B032D0}" srcOrd="2" destOrd="0" presId="urn:microsoft.com/office/officeart/2005/8/layout/chevron2"/>
    <dgm:cxn modelId="{1E6FD181-BFC7-0240-B10E-325CBFAEE03A}" type="presParOf" srcId="{C0812F44-05C6-4422-9382-FF9A25B032D0}" destId="{A46D0DE9-E70C-4651-B840-764576A9CE30}" srcOrd="0" destOrd="0" presId="urn:microsoft.com/office/officeart/2005/8/layout/chevron2"/>
    <dgm:cxn modelId="{A1C32BA8-06C7-8540-8E4B-E2C0D80B6619}" type="presParOf" srcId="{C0812F44-05C6-4422-9382-FF9A25B032D0}" destId="{5106CE61-C786-48D2-B9B0-BE2D4369FC1F}" srcOrd="1" destOrd="0" presId="urn:microsoft.com/office/officeart/2005/8/layout/chevron2"/>
    <dgm:cxn modelId="{00116D4B-6202-F943-954E-ABB3649C7C05}" type="presParOf" srcId="{E95DEFE7-1D8C-4781-B897-BBD6AFCFF65B}" destId="{960BEC5A-3E18-4B91-8F16-DEC9AC171897}" srcOrd="3" destOrd="0" presId="urn:microsoft.com/office/officeart/2005/8/layout/chevron2"/>
    <dgm:cxn modelId="{E4A6645E-AF5C-974A-9C93-521A03AC2A65}" type="presParOf" srcId="{E95DEFE7-1D8C-4781-B897-BBD6AFCFF65B}" destId="{AE226597-16C9-4268-91BE-70A27BB2A0D6}" srcOrd="4" destOrd="0" presId="urn:microsoft.com/office/officeart/2005/8/layout/chevron2"/>
    <dgm:cxn modelId="{298EC7B6-7B57-5042-B20F-38E95814A69F}" type="presParOf" srcId="{AE226597-16C9-4268-91BE-70A27BB2A0D6}" destId="{281FC438-F9DE-4147-B08E-5C0D57EA0FDC}" srcOrd="0" destOrd="0" presId="urn:microsoft.com/office/officeart/2005/8/layout/chevron2"/>
    <dgm:cxn modelId="{ED2A83AA-CDBE-1A4C-8E21-B523E7DD7792}" type="presParOf" srcId="{AE226597-16C9-4268-91BE-70A27BB2A0D6}" destId="{370F92F7-83D2-479C-A594-4263402A5D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2001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Basic 1.0</a:t>
          </a:r>
          <a:endParaRPr lang="fr-FR" sz="2200" dirty="0"/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2004</a:t>
          </a:r>
          <a:endParaRPr lang="fr-FR" sz="2200" dirty="0"/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Creation of the WHATWG</a:t>
          </a:r>
          <a:endParaRPr lang="fr-FR" sz="2200" dirty="0"/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4D4E8C1C-A1B5-AC45-81DB-E5FF07CEA28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200" dirty="0" smtClean="0"/>
            <a:t>2007</a:t>
          </a:r>
          <a:endParaRPr lang="en-US" sz="2200" dirty="0"/>
        </a:p>
      </dgm:t>
    </dgm:pt>
    <dgm:pt modelId="{C3F7255C-1E28-F543-859B-8DEB18053357}" type="parTrans" cxnId="{B4B50569-A4B3-FE48-B977-5927FB5F24E1}">
      <dgm:prSet/>
      <dgm:spPr/>
      <dgm:t>
        <a:bodyPr/>
        <a:lstStyle/>
        <a:p>
          <a:endParaRPr lang="en-US"/>
        </a:p>
      </dgm:t>
    </dgm:pt>
    <dgm:pt modelId="{DEFDD98E-441B-6843-9BB8-217000558D2F}" type="sibTrans" cxnId="{B4B50569-A4B3-FE48-B977-5927FB5F24E1}">
      <dgm:prSet/>
      <dgm:spPr/>
      <dgm:t>
        <a:bodyPr/>
        <a:lstStyle/>
        <a:p>
          <a:endParaRPr lang="en-US"/>
        </a:p>
      </dgm:t>
    </dgm:pt>
    <dgm:pt modelId="{8991159A-86CC-1548-8671-54F6091E715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The W3C </a:t>
          </a:r>
          <a:r>
            <a:rPr lang="fr-FR" sz="2200" dirty="0" err="1" smtClean="0"/>
            <a:t>adopts</a:t>
          </a:r>
          <a:r>
            <a:rPr lang="fr-FR" sz="2200" dirty="0" smtClean="0"/>
            <a:t> the WHATWG HTML5</a:t>
          </a:r>
          <a:endParaRPr lang="en-US" sz="2200" dirty="0"/>
        </a:p>
      </dgm:t>
    </dgm:pt>
    <dgm:pt modelId="{6659AE96-DE21-9C4F-8630-9BCF4C13D613}" type="parTrans" cxnId="{A8C62A18-C101-AE43-9786-3E6706CE8963}">
      <dgm:prSet/>
      <dgm:spPr/>
      <dgm:t>
        <a:bodyPr/>
        <a:lstStyle/>
        <a:p>
          <a:endParaRPr lang="en-US"/>
        </a:p>
      </dgm:t>
    </dgm:pt>
    <dgm:pt modelId="{0A69E999-5369-CC41-86F0-CB3F5C224599}" type="sibTrans" cxnId="{A8C62A18-C101-AE43-9786-3E6706CE8963}">
      <dgm:prSet/>
      <dgm:spPr/>
      <dgm:t>
        <a:bodyPr/>
        <a:lstStyle/>
        <a:p>
          <a:endParaRPr lang="en-US"/>
        </a:p>
      </dgm:t>
    </dgm:pt>
    <dgm:pt modelId="{8C9AFBE0-3328-8841-8F7D-AD9A1763EAE5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200" dirty="0" smtClean="0"/>
            <a:t>2008</a:t>
          </a:r>
          <a:endParaRPr lang="en-US" sz="2200" dirty="0"/>
        </a:p>
      </dgm:t>
    </dgm:pt>
    <dgm:pt modelId="{9AC6B2D6-E9CF-AF4D-AE12-0C1F1D6854BB}" type="parTrans" cxnId="{4A261E9B-D0C6-CE43-876C-E8FB4FA4AA6A}">
      <dgm:prSet/>
      <dgm:spPr/>
      <dgm:t>
        <a:bodyPr/>
        <a:lstStyle/>
        <a:p>
          <a:endParaRPr lang="en-US"/>
        </a:p>
      </dgm:t>
    </dgm:pt>
    <dgm:pt modelId="{30DBBEA6-05CF-814D-912D-6240D1BBEC71}" type="sibTrans" cxnId="{4A261E9B-D0C6-CE43-876C-E8FB4FA4AA6A}">
      <dgm:prSet/>
      <dgm:spPr/>
      <dgm:t>
        <a:bodyPr/>
        <a:lstStyle/>
        <a:p>
          <a:endParaRPr lang="en-US"/>
        </a:p>
      </dgm:t>
    </dgm:pt>
    <dgm:pt modelId="{F7A7D1D0-FCE5-D646-BB64-2B27AFF8CA3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Basic 1.1</a:t>
          </a:r>
          <a:endParaRPr lang="en-US" sz="2200" dirty="0"/>
        </a:p>
      </dgm:t>
    </dgm:pt>
    <dgm:pt modelId="{920E0FF7-B4E0-5F4B-953D-1A483E068556}" type="parTrans" cxnId="{368D779D-4456-8248-8791-05496C964476}">
      <dgm:prSet/>
      <dgm:spPr/>
      <dgm:t>
        <a:bodyPr/>
        <a:lstStyle/>
        <a:p>
          <a:endParaRPr lang="en-US"/>
        </a:p>
      </dgm:t>
    </dgm:pt>
    <dgm:pt modelId="{B2064A38-2DD7-0143-9D5B-96EFAF030545}" type="sibTrans" cxnId="{368D779D-4456-8248-8791-05496C964476}">
      <dgm:prSet/>
      <dgm:spPr/>
      <dgm:t>
        <a:bodyPr/>
        <a:lstStyle/>
        <a:p>
          <a:endParaRPr lang="en-US"/>
        </a:p>
      </dgm:t>
    </dgm:pt>
    <dgm:pt modelId="{D17DCDC3-3DC6-8E42-9D1F-70E14477A0F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MP 1.2</a:t>
          </a:r>
          <a:endParaRPr lang="en-US" sz="2200" dirty="0"/>
        </a:p>
      </dgm:t>
    </dgm:pt>
    <dgm:pt modelId="{3808EE76-774E-C84B-85E8-C1CB3A4582C8}" type="parTrans" cxnId="{1FF9A347-C946-174C-9C54-66B2B078BCCB}">
      <dgm:prSet/>
      <dgm:spPr/>
      <dgm:t>
        <a:bodyPr/>
        <a:lstStyle/>
        <a:p>
          <a:endParaRPr lang="en-US"/>
        </a:p>
      </dgm:t>
    </dgm:pt>
    <dgm:pt modelId="{34D5FE44-EB5E-CF42-A4E2-06189BA4CF8A}" type="sibTrans" cxnId="{1FF9A347-C946-174C-9C54-66B2B078BCCB}">
      <dgm:prSet/>
      <dgm:spPr/>
      <dgm:t>
        <a:bodyPr/>
        <a:lstStyle/>
        <a:p>
          <a:endParaRPr lang="en-US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BEC5A-3E18-4B91-8F16-DEC9AC171897}" type="pres">
      <dgm:prSet presAssocID="{93D15FF8-776E-4A29-A241-7B18AACEA962}" presName="sp" presStyleCnt="0"/>
      <dgm:spPr/>
    </dgm:pt>
    <dgm:pt modelId="{DA1BF81E-96D6-9543-A618-E75F667B57FA}" type="pres">
      <dgm:prSet presAssocID="{4D4E8C1C-A1B5-AC45-81DB-E5FF07CEA284}" presName="composite" presStyleCnt="0"/>
      <dgm:spPr/>
    </dgm:pt>
    <dgm:pt modelId="{7AA84958-5538-BA4D-8012-8FA3F127D4FB}" type="pres">
      <dgm:prSet presAssocID="{4D4E8C1C-A1B5-AC45-81DB-E5FF07CEA28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07CE-8FBB-DE4C-8F87-92EEA73BA8C8}" type="pres">
      <dgm:prSet presAssocID="{4D4E8C1C-A1B5-AC45-81DB-E5FF07CEA28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0E2E4-3FEF-C646-B9DB-34EC63EA3D82}" type="pres">
      <dgm:prSet presAssocID="{DEFDD98E-441B-6843-9BB8-217000558D2F}" presName="sp" presStyleCnt="0"/>
      <dgm:spPr/>
    </dgm:pt>
    <dgm:pt modelId="{9BB86DF4-98C8-4849-953C-B3BC7C10189B}" type="pres">
      <dgm:prSet presAssocID="{8C9AFBE0-3328-8841-8F7D-AD9A1763EAE5}" presName="composite" presStyleCnt="0"/>
      <dgm:spPr/>
    </dgm:pt>
    <dgm:pt modelId="{B26D2025-AD42-9E43-9674-B46ED7FD633E}" type="pres">
      <dgm:prSet presAssocID="{8C9AFBE0-3328-8841-8F7D-AD9A1763EAE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55BF3-8181-9440-BD09-811CD93B6890}" type="pres">
      <dgm:prSet presAssocID="{8C9AFBE0-3328-8841-8F7D-AD9A1763EAE5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D82A35-3116-BC41-8BE1-1B70C853792D}" type="presOf" srcId="{F45F08BC-F1EC-4B82-A00B-B057F0A3FD25}" destId="{5106CE61-C786-48D2-B9B0-BE2D4369FC1F}" srcOrd="0" destOrd="0" presId="urn:microsoft.com/office/officeart/2005/8/layout/chevron2"/>
    <dgm:cxn modelId="{368D779D-4456-8248-8791-05496C964476}" srcId="{8C9AFBE0-3328-8841-8F7D-AD9A1763EAE5}" destId="{F7A7D1D0-FCE5-D646-BB64-2B27AFF8CA31}" srcOrd="0" destOrd="0" parTransId="{920E0FF7-B4E0-5F4B-953D-1A483E068556}" sibTransId="{B2064A38-2DD7-0143-9D5B-96EFAF030545}"/>
    <dgm:cxn modelId="{B088BC2D-41D1-3E41-9E93-833677FD7C06}" type="presOf" srcId="{BB871171-14C5-437E-BF98-D3A951D0363D}" destId="{A46D0DE9-E70C-4651-B840-764576A9CE30}" srcOrd="0" destOrd="0" presId="urn:microsoft.com/office/officeart/2005/8/layout/chevron2"/>
    <dgm:cxn modelId="{0453EEE6-DD89-534F-9075-7847B8154AA6}" type="presOf" srcId="{B4FD2E32-EF62-4911-B0F8-34BF5CB4FC8E}" destId="{AAE61154-5731-4FDF-AC56-F291AEF0015B}" srcOrd="0" destOrd="0" presId="urn:microsoft.com/office/officeart/2005/8/layout/chevron2"/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98676B04-B286-2D4B-B67A-8C668A8537CC}" type="presOf" srcId="{4D4E8C1C-A1B5-AC45-81DB-E5FF07CEA284}" destId="{7AA84958-5538-BA4D-8012-8FA3F127D4FB}" srcOrd="0" destOrd="0" presId="urn:microsoft.com/office/officeart/2005/8/layout/chevron2"/>
    <dgm:cxn modelId="{C68FC128-3F20-9745-85E7-C289D1E02171}" type="presOf" srcId="{8C9AFBE0-3328-8841-8F7D-AD9A1763EAE5}" destId="{B26D2025-AD42-9E43-9674-B46ED7FD633E}" srcOrd="0" destOrd="0" presId="urn:microsoft.com/office/officeart/2005/8/layout/chevron2"/>
    <dgm:cxn modelId="{AA73BF8C-D9BB-2542-AD64-794BA72E38F0}" type="presOf" srcId="{F7A7D1D0-FCE5-D646-BB64-2B27AFF8CA31}" destId="{0BE55BF3-8181-9440-BD09-811CD93B6890}" srcOrd="0" destOrd="0" presId="urn:microsoft.com/office/officeart/2005/8/layout/chevron2"/>
    <dgm:cxn modelId="{1FF9A347-C946-174C-9C54-66B2B078BCCB}" srcId="{8C9AFBE0-3328-8841-8F7D-AD9A1763EAE5}" destId="{D17DCDC3-3DC6-8E42-9D1F-70E14477A0F6}" srcOrd="1" destOrd="0" parTransId="{3808EE76-774E-C84B-85E8-C1CB3A4582C8}" sibTransId="{34D5FE44-EB5E-CF42-A4E2-06189BA4CF8A}"/>
    <dgm:cxn modelId="{C9FDE455-5F2B-1545-8244-35ACA7933E86}" type="presOf" srcId="{763E8564-8C0D-4207-972A-E61541FB0532}" destId="{E95DEFE7-1D8C-4781-B897-BBD6AFCFF65B}" srcOrd="0" destOrd="0" presId="urn:microsoft.com/office/officeart/2005/8/layout/chevron2"/>
    <dgm:cxn modelId="{D628CAAD-0400-FC48-B2BB-74E16113C6AA}" type="presOf" srcId="{8991159A-86CC-1548-8671-54F6091E7154}" destId="{F2B207CE-8FBB-DE4C-8F87-92EEA73BA8C8}" srcOrd="0" destOrd="0" presId="urn:microsoft.com/office/officeart/2005/8/layout/chevron2"/>
    <dgm:cxn modelId="{18A7B7D7-F7C7-CD46-B48D-794F9879A130}" type="presOf" srcId="{D17DCDC3-3DC6-8E42-9D1F-70E14477A0F6}" destId="{0BE55BF3-8181-9440-BD09-811CD93B6890}" srcOrd="0" destOrd="1" presId="urn:microsoft.com/office/officeart/2005/8/layout/chevron2"/>
    <dgm:cxn modelId="{B4B50569-A4B3-FE48-B977-5927FB5F24E1}" srcId="{763E8564-8C0D-4207-972A-E61541FB0532}" destId="{4D4E8C1C-A1B5-AC45-81DB-E5FF07CEA284}" srcOrd="2" destOrd="0" parTransId="{C3F7255C-1E28-F543-859B-8DEB18053357}" sibTransId="{DEFDD98E-441B-6843-9BB8-217000558D2F}"/>
    <dgm:cxn modelId="{561B53D7-6EDD-3644-9C48-D40CB92F8305}" type="presOf" srcId="{9675F2E8-2275-4278-A8CB-EA4CE0AD01E2}" destId="{7F17D164-84BA-4764-86C8-2633A57BABE9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A8C62A18-C101-AE43-9786-3E6706CE8963}" srcId="{4D4E8C1C-A1B5-AC45-81DB-E5FF07CEA284}" destId="{8991159A-86CC-1548-8671-54F6091E7154}" srcOrd="0" destOrd="0" parTransId="{6659AE96-DE21-9C4F-8630-9BCF4C13D613}" sibTransId="{0A69E999-5369-CC41-86F0-CB3F5C224599}"/>
    <dgm:cxn modelId="{4A261E9B-D0C6-CE43-876C-E8FB4FA4AA6A}" srcId="{763E8564-8C0D-4207-972A-E61541FB0532}" destId="{8C9AFBE0-3328-8841-8F7D-AD9A1763EAE5}" srcOrd="3" destOrd="0" parTransId="{9AC6B2D6-E9CF-AF4D-AE12-0C1F1D6854BB}" sibTransId="{30DBBEA6-05CF-814D-912D-6240D1BBEC71}"/>
    <dgm:cxn modelId="{D625D6B7-652F-DE42-ABF3-988043BC174A}" type="presParOf" srcId="{E95DEFE7-1D8C-4781-B897-BBD6AFCFF65B}" destId="{92D7366B-C884-4440-A1AC-E2356C79D967}" srcOrd="0" destOrd="0" presId="urn:microsoft.com/office/officeart/2005/8/layout/chevron2"/>
    <dgm:cxn modelId="{411903E5-C3EE-1249-8B90-578E57B26CB5}" type="presParOf" srcId="{92D7366B-C884-4440-A1AC-E2356C79D967}" destId="{AAE61154-5731-4FDF-AC56-F291AEF0015B}" srcOrd="0" destOrd="0" presId="urn:microsoft.com/office/officeart/2005/8/layout/chevron2"/>
    <dgm:cxn modelId="{7EC165C8-9E50-2E45-A7FE-500AEC74EFB5}" type="presParOf" srcId="{92D7366B-C884-4440-A1AC-E2356C79D967}" destId="{7F17D164-84BA-4764-86C8-2633A57BABE9}" srcOrd="1" destOrd="0" presId="urn:microsoft.com/office/officeart/2005/8/layout/chevron2"/>
    <dgm:cxn modelId="{015ED899-F2BD-1D4D-A4A3-D1DAA2BD930C}" type="presParOf" srcId="{E95DEFE7-1D8C-4781-B897-BBD6AFCFF65B}" destId="{1B9E28E5-8EB5-4FE3-BDB1-D06B115397DC}" srcOrd="1" destOrd="0" presId="urn:microsoft.com/office/officeart/2005/8/layout/chevron2"/>
    <dgm:cxn modelId="{E79D0979-CEB5-2E45-AA74-150C93E8A9A8}" type="presParOf" srcId="{E95DEFE7-1D8C-4781-B897-BBD6AFCFF65B}" destId="{C0812F44-05C6-4422-9382-FF9A25B032D0}" srcOrd="2" destOrd="0" presId="urn:microsoft.com/office/officeart/2005/8/layout/chevron2"/>
    <dgm:cxn modelId="{0E1602D3-F9D4-794A-B94B-8AEE22E2249A}" type="presParOf" srcId="{C0812F44-05C6-4422-9382-FF9A25B032D0}" destId="{A46D0DE9-E70C-4651-B840-764576A9CE30}" srcOrd="0" destOrd="0" presId="urn:microsoft.com/office/officeart/2005/8/layout/chevron2"/>
    <dgm:cxn modelId="{D322FF6B-94E8-624C-AEDF-D5E788EB354C}" type="presParOf" srcId="{C0812F44-05C6-4422-9382-FF9A25B032D0}" destId="{5106CE61-C786-48D2-B9B0-BE2D4369FC1F}" srcOrd="1" destOrd="0" presId="urn:microsoft.com/office/officeart/2005/8/layout/chevron2"/>
    <dgm:cxn modelId="{92560F72-8EFB-A540-8B35-E1A560FB9764}" type="presParOf" srcId="{E95DEFE7-1D8C-4781-B897-BBD6AFCFF65B}" destId="{960BEC5A-3E18-4B91-8F16-DEC9AC171897}" srcOrd="3" destOrd="0" presId="urn:microsoft.com/office/officeart/2005/8/layout/chevron2"/>
    <dgm:cxn modelId="{9E9B3A9D-97DD-4948-B1B1-A3980EFF1EC0}" type="presParOf" srcId="{E95DEFE7-1D8C-4781-B897-BBD6AFCFF65B}" destId="{DA1BF81E-96D6-9543-A618-E75F667B57FA}" srcOrd="4" destOrd="0" presId="urn:microsoft.com/office/officeart/2005/8/layout/chevron2"/>
    <dgm:cxn modelId="{554B7DBF-7227-344B-8606-7AB73BCEFD15}" type="presParOf" srcId="{DA1BF81E-96D6-9543-A618-E75F667B57FA}" destId="{7AA84958-5538-BA4D-8012-8FA3F127D4FB}" srcOrd="0" destOrd="0" presId="urn:microsoft.com/office/officeart/2005/8/layout/chevron2"/>
    <dgm:cxn modelId="{35CEF367-6C44-B744-8720-C8C358F80ECF}" type="presParOf" srcId="{DA1BF81E-96D6-9543-A618-E75F667B57FA}" destId="{F2B207CE-8FBB-DE4C-8F87-92EEA73BA8C8}" srcOrd="1" destOrd="0" presId="urn:microsoft.com/office/officeart/2005/8/layout/chevron2"/>
    <dgm:cxn modelId="{A4874BA3-85F8-DB42-A5D0-F2737F2D2CCB}" type="presParOf" srcId="{E95DEFE7-1D8C-4781-B897-BBD6AFCFF65B}" destId="{23F0E2E4-3FEF-C646-B9DB-34EC63EA3D82}" srcOrd="5" destOrd="0" presId="urn:microsoft.com/office/officeart/2005/8/layout/chevron2"/>
    <dgm:cxn modelId="{7C592252-C28A-EC4A-B7DE-A57C01AE9713}" type="presParOf" srcId="{E95DEFE7-1D8C-4781-B897-BBD6AFCFF65B}" destId="{9BB86DF4-98C8-4849-953C-B3BC7C10189B}" srcOrd="6" destOrd="0" presId="urn:microsoft.com/office/officeart/2005/8/layout/chevron2"/>
    <dgm:cxn modelId="{598BA9B4-7851-B244-931C-82C4FA44BAB2}" type="presParOf" srcId="{9BB86DF4-98C8-4849-953C-B3BC7C10189B}" destId="{B26D2025-AD42-9E43-9674-B46ED7FD633E}" srcOrd="0" destOrd="0" presId="urn:microsoft.com/office/officeart/2005/8/layout/chevron2"/>
    <dgm:cxn modelId="{01ECA764-2DDA-484F-88BD-A4FBB48354A0}" type="presParOf" srcId="{9BB86DF4-98C8-4849-953C-B3BC7C10189B}" destId="{0BE55BF3-8181-9440-BD09-811CD93B68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196374" y="202379"/>
          <a:ext cx="1309165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1997</a:t>
          </a:r>
          <a:endParaRPr lang="fr-FR" sz="1700" kern="1200" dirty="0"/>
        </a:p>
      </dsp:txBody>
      <dsp:txXfrm rot="-5400000">
        <a:off x="2" y="464212"/>
        <a:ext cx="916415" cy="392750"/>
      </dsp:txXfrm>
    </dsp:sp>
    <dsp:sp modelId="{7F17D164-84BA-4764-86C8-2633A57BABE9}">
      <dsp:nvSpPr>
        <dsp:cNvPr id="0" name=""/>
        <dsp:cNvSpPr/>
      </dsp:nvSpPr>
      <dsp:spPr>
        <a:xfrm rot="5400000">
          <a:off x="3556993" y="-2634572"/>
          <a:ext cx="850957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Forum</a:t>
          </a:r>
          <a:endParaRPr lang="fr-FR" sz="2200" kern="1200" dirty="0"/>
        </a:p>
      </dsp:txBody>
      <dsp:txXfrm rot="-5400000">
        <a:off x="916416" y="47545"/>
        <a:ext cx="6090572" cy="767877"/>
      </dsp:txXfrm>
    </dsp:sp>
    <dsp:sp modelId="{A46D0DE9-E70C-4651-B840-764576A9CE30}">
      <dsp:nvSpPr>
        <dsp:cNvPr id="0" name=""/>
        <dsp:cNvSpPr/>
      </dsp:nvSpPr>
      <dsp:spPr>
        <a:xfrm rot="5400000">
          <a:off x="-196374" y="1340911"/>
          <a:ext cx="1309165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1998</a:t>
          </a:r>
          <a:endParaRPr lang="fr-FR" sz="2200" kern="1200" dirty="0"/>
        </a:p>
      </dsp:txBody>
      <dsp:txXfrm rot="-5400000">
        <a:off x="2" y="1602744"/>
        <a:ext cx="916415" cy="392750"/>
      </dsp:txXfrm>
    </dsp:sp>
    <dsp:sp modelId="{5106CE61-C786-48D2-B9B0-BE2D4369FC1F}">
      <dsp:nvSpPr>
        <dsp:cNvPr id="0" name=""/>
        <dsp:cNvSpPr/>
      </dsp:nvSpPr>
      <dsp:spPr>
        <a:xfrm rot="5400000">
          <a:off x="3556993" y="-1496040"/>
          <a:ext cx="850957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Wireless </a:t>
          </a:r>
          <a:r>
            <a:rPr lang="fr-FR" sz="2200" kern="1200" dirty="0" err="1" smtClean="0"/>
            <a:t>Markup</a:t>
          </a:r>
          <a:r>
            <a:rPr lang="fr-FR" sz="2200" kern="1200" dirty="0" smtClean="0"/>
            <a:t> </a:t>
          </a:r>
          <a:r>
            <a:rPr lang="fr-FR" sz="2200" kern="1200" dirty="0" err="1" smtClean="0"/>
            <a:t>Language</a:t>
          </a:r>
          <a:endParaRPr lang="fr-FR" sz="2200" kern="1200" dirty="0"/>
        </a:p>
      </dsp:txBody>
      <dsp:txXfrm rot="-5400000">
        <a:off x="916416" y="1186077"/>
        <a:ext cx="6090572" cy="767877"/>
      </dsp:txXfrm>
    </dsp:sp>
    <dsp:sp modelId="{281FC438-F9DE-4147-B08E-5C0D57EA0FDC}">
      <dsp:nvSpPr>
        <dsp:cNvPr id="0" name=""/>
        <dsp:cNvSpPr/>
      </dsp:nvSpPr>
      <dsp:spPr>
        <a:xfrm rot="5400000">
          <a:off x="-451603" y="2735917"/>
          <a:ext cx="1819621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2002</a:t>
          </a:r>
          <a:endParaRPr lang="fr-FR" sz="2200" kern="1200" dirty="0"/>
        </a:p>
      </dsp:txBody>
      <dsp:txXfrm rot="-5400000">
        <a:off x="1" y="2742522"/>
        <a:ext cx="916415" cy="903206"/>
      </dsp:txXfrm>
    </dsp:sp>
    <dsp:sp modelId="{370F92F7-83D2-479C-A594-4263402A5D47}">
      <dsp:nvSpPr>
        <dsp:cNvPr id="0" name=""/>
        <dsp:cNvSpPr/>
      </dsp:nvSpPr>
      <dsp:spPr>
        <a:xfrm rot="5400000">
          <a:off x="3300518" y="-101034"/>
          <a:ext cx="1363906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2.0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XHTML Mobile Profile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Forum joins the Open Mobile Alliance</a:t>
          </a:r>
          <a:endParaRPr lang="fr-FR" sz="2200" kern="1200" dirty="0"/>
        </a:p>
      </dsp:txBody>
      <dsp:txXfrm rot="-5400000">
        <a:off x="916415" y="2349649"/>
        <a:ext cx="6065532" cy="1230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170284" y="174291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2001</a:t>
          </a:r>
          <a:endParaRPr lang="fr-FR" sz="1700" kern="1200" dirty="0"/>
        </a:p>
      </dsp:txBody>
      <dsp:txXfrm rot="-5400000">
        <a:off x="2" y="401337"/>
        <a:ext cx="794661" cy="340570"/>
      </dsp:txXfrm>
    </dsp:sp>
    <dsp:sp modelId="{7F17D164-84BA-4764-86C8-2633A57BABE9}">
      <dsp:nvSpPr>
        <dsp:cNvPr id="0" name=""/>
        <dsp:cNvSpPr/>
      </dsp:nvSpPr>
      <dsp:spPr>
        <a:xfrm rot="5400000">
          <a:off x="3556772" y="-275810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Basic 1.0</a:t>
          </a:r>
          <a:endParaRPr lang="fr-FR" sz="2200" kern="1200" dirty="0"/>
        </a:p>
      </dsp:txBody>
      <dsp:txXfrm rot="-5400000">
        <a:off x="794662" y="40028"/>
        <a:ext cx="6226101" cy="665858"/>
      </dsp:txXfrm>
    </dsp:sp>
    <dsp:sp modelId="{A46D0DE9-E70C-4651-B840-764576A9CE30}">
      <dsp:nvSpPr>
        <dsp:cNvPr id="0" name=""/>
        <dsp:cNvSpPr/>
      </dsp:nvSpPr>
      <dsp:spPr>
        <a:xfrm rot="5400000">
          <a:off x="-170284" y="1161361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2004</a:t>
          </a:r>
          <a:endParaRPr lang="fr-FR" sz="2200" kern="1200" dirty="0"/>
        </a:p>
      </dsp:txBody>
      <dsp:txXfrm rot="-5400000">
        <a:off x="2" y="1388407"/>
        <a:ext cx="794661" cy="340570"/>
      </dsp:txXfrm>
    </dsp:sp>
    <dsp:sp modelId="{5106CE61-C786-48D2-B9B0-BE2D4369FC1F}">
      <dsp:nvSpPr>
        <dsp:cNvPr id="0" name=""/>
        <dsp:cNvSpPr/>
      </dsp:nvSpPr>
      <dsp:spPr>
        <a:xfrm rot="5400000">
          <a:off x="3556772" y="-177103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Creation of the WHATWG</a:t>
          </a:r>
          <a:endParaRPr lang="fr-FR" sz="2200" kern="1200" dirty="0"/>
        </a:p>
      </dsp:txBody>
      <dsp:txXfrm rot="-5400000">
        <a:off x="794662" y="1027098"/>
        <a:ext cx="6226101" cy="665858"/>
      </dsp:txXfrm>
    </dsp:sp>
    <dsp:sp modelId="{7AA84958-5538-BA4D-8012-8FA3F127D4FB}">
      <dsp:nvSpPr>
        <dsp:cNvPr id="0" name=""/>
        <dsp:cNvSpPr/>
      </dsp:nvSpPr>
      <dsp:spPr>
        <a:xfrm rot="5400000">
          <a:off x="-170284" y="2148432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2007</a:t>
          </a:r>
          <a:endParaRPr lang="en-US" sz="2200" kern="1200" dirty="0"/>
        </a:p>
      </dsp:txBody>
      <dsp:txXfrm rot="-5400000">
        <a:off x="2" y="2375478"/>
        <a:ext cx="794661" cy="340570"/>
      </dsp:txXfrm>
    </dsp:sp>
    <dsp:sp modelId="{F2B207CE-8FBB-DE4C-8F87-92EEA73BA8C8}">
      <dsp:nvSpPr>
        <dsp:cNvPr id="0" name=""/>
        <dsp:cNvSpPr/>
      </dsp:nvSpPr>
      <dsp:spPr>
        <a:xfrm rot="5400000">
          <a:off x="3556772" y="-78396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The W3C </a:t>
          </a:r>
          <a:r>
            <a:rPr lang="fr-FR" sz="2200" kern="1200" dirty="0" err="1" smtClean="0"/>
            <a:t>adopts</a:t>
          </a:r>
          <a:r>
            <a:rPr lang="fr-FR" sz="2200" kern="1200" dirty="0" smtClean="0"/>
            <a:t> the WHATWG HTML5</a:t>
          </a:r>
          <a:endParaRPr lang="en-US" sz="2200" kern="1200" dirty="0"/>
        </a:p>
      </dsp:txBody>
      <dsp:txXfrm rot="-5400000">
        <a:off x="794662" y="2014168"/>
        <a:ext cx="6226101" cy="665858"/>
      </dsp:txXfrm>
    </dsp:sp>
    <dsp:sp modelId="{B26D2025-AD42-9E43-9674-B46ED7FD633E}">
      <dsp:nvSpPr>
        <dsp:cNvPr id="0" name=""/>
        <dsp:cNvSpPr/>
      </dsp:nvSpPr>
      <dsp:spPr>
        <a:xfrm rot="5400000">
          <a:off x="-170284" y="3135502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2008</a:t>
          </a:r>
          <a:endParaRPr lang="en-US" sz="2200" kern="1200" dirty="0"/>
        </a:p>
      </dsp:txBody>
      <dsp:txXfrm rot="-5400000">
        <a:off x="2" y="3362548"/>
        <a:ext cx="794661" cy="340570"/>
      </dsp:txXfrm>
    </dsp:sp>
    <dsp:sp modelId="{0BE55BF3-8181-9440-BD09-811CD93B6890}">
      <dsp:nvSpPr>
        <dsp:cNvPr id="0" name=""/>
        <dsp:cNvSpPr/>
      </dsp:nvSpPr>
      <dsp:spPr>
        <a:xfrm rot="5400000">
          <a:off x="3556772" y="203106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Basic 1.1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MP 1.2</a:t>
          </a:r>
          <a:endParaRPr lang="en-US" sz="2200" kern="1200" dirty="0"/>
        </a:p>
      </dsp:txBody>
      <dsp:txXfrm rot="-5400000">
        <a:off x="794662" y="3001238"/>
        <a:ext cx="6226101" cy="66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2311312-5453-4838-B29E-4EA3A882F044}" type="datetime1">
              <a:rPr lang="en-US"/>
              <a:pPr>
                <a:defRPr/>
              </a:pPr>
              <a:t>10/3/12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72E45660-14A8-4B58-9D54-FCF5FD535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ECD9CA4-4D38-43C9-9B39-98127E024D67}" type="datetime1">
              <a:rPr lang="en-US"/>
              <a:pPr>
                <a:defRPr/>
              </a:pPr>
              <a:t>10/3/12</a:t>
            </a:fld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F7D2AE92-4CF7-4F2F-AFA6-368DD66A7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0207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C3C27A-FE85-4025-83C4-ED52E72ED52D}" type="slidenum">
              <a:rPr lang="fr-FR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http://www.w3.org/TR/mobile-</a:t>
            </a:r>
            <a:r>
              <a:rPr lang="en-US" dirty="0" err="1" smtClean="0"/>
              <a:t>bp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http://www.w3.org/TR/mobile-</a:t>
            </a:r>
            <a:r>
              <a:rPr lang="en-US" dirty="0" err="1" smtClean="0"/>
              <a:t>bp</a:t>
            </a:r>
            <a:r>
              <a:rPr lang="en-US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read the 1JWB course for more information.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read the 1JWB course for more information.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www.web-tambouille.fr</a:t>
            </a:r>
            <a:r>
              <a:rPr lang="en-US" dirty="0" smtClean="0"/>
              <a:t>/2011/09/18/optimiser-votre-site-web-sur-mobile-jug-summer-camp-2011-slides.html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658045C-28A7-48F6-9A39-0A68DC976A2B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1FFD8CC-CFD6-4A8D-BE35-DE16CEECCC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FF91C60-3044-400C-A03F-634E1DB9EF37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91D214D-10A5-4144-AFB0-EAE6847676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838CE58-55A4-4F27-B112-23D282F2AE52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7992CC1-6A43-457B-A3C0-4C91109FC2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E81E79-DFAC-414F-9DD2-ED5820F0726F}" type="datetimeFigureOut">
              <a:rPr lang="fr-FR"/>
              <a:pPr/>
              <a:t>10/3/12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EA7CBC-E766-4E40-8511-26A6BCD813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26A8FD-4383-432C-89D1-4BA533796EDD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D79EFE8-A335-4C9D-8EA4-806E0B95C1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DB5007-CCCC-4269-8A8C-E90EFD1D1F2C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7F2939D-07EB-4683-9024-903831CF447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EE36BC4-2A08-42D4-AC41-9DAC2E0B7D74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46FE078-AF85-4CA7-BFF7-B2EB062AC0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984081A-A807-4890-8799-B7AE6C296295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116D2F4-A341-4E59-B839-45DF3B526D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33DD74-9DDF-4627-B2A8-BEF3B7014055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46107D9-2CF4-4069-A4F9-F6BFE0B44D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B7234C6-9D10-4093-9543-312882F4F177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ABC6178-461C-4BD0-9B54-309BB83126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F3D4983-7BA2-411E-B7C6-D727698C63A3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1A612C5-ADBE-407C-A149-5B7DBBCB95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1B4CFD4-017E-4D30-A3AD-20FFA767F724}" type="datetimeFigureOut">
              <a:rPr lang="fr-FR"/>
              <a:pPr>
                <a:defRPr/>
              </a:pPr>
              <a:t>10/3/12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13AB0C8-3393-415B-AA1D-514982E3CE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0"/>
            <a:ext cx="795655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  <p:sldLayoutId id="2147484473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.website.fr" TargetMode="External"/><Relationship Id="rId4" Type="http://schemas.openxmlformats.org/officeDocument/2006/relationships/hyperlink" Target="http://website.mobi" TargetMode="External"/><Relationship Id="rId5" Type="http://schemas.openxmlformats.org/officeDocument/2006/relationships/hyperlink" Target="http://website.fr/mobile" TargetMode="External"/><Relationship Id="rId6" Type="http://schemas.openxmlformats.org/officeDocument/2006/relationships/hyperlink" Target="http://website.fr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voyages-sncf.mobi" TargetMode="External"/><Relationship Id="rId4" Type="http://schemas.openxmlformats.org/officeDocument/2006/relationships/hyperlink" Target="http://voyages-sncf.com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12" descr="SignOfSuccess_NoirSurFondTransparen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smtClean="0">
                <a:latin typeface="Myriad Pro"/>
                <a:ea typeface="MS PGothic" charset="0"/>
                <a:cs typeface="Myriad Pro"/>
              </a:rPr>
              <a:t>Web Mobile</a:t>
            </a:r>
          </a:p>
          <a:p>
            <a:pPr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Develop web applications </a:t>
            </a: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for mobile devices</a:t>
            </a: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44" y="2045744"/>
            <a:ext cx="3074020" cy="326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HTC Dream -</a:t>
            </a:r>
          </a:p>
          <a:p>
            <a:pPr algn="r"/>
            <a:r>
              <a:rPr lang="en-US" sz="2400" dirty="0" smtClean="0"/>
              <a:t>The first commercialized Android phone.</a:t>
            </a:r>
          </a:p>
          <a:p>
            <a:pPr algn="r"/>
            <a:r>
              <a:rPr lang="en-US" sz="2400" dirty="0" smtClean="0"/>
              <a:t>Released in October 2008.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427984" y="2966670"/>
            <a:ext cx="51480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Android 1.5 (Cupcake)</a:t>
            </a:r>
          </a:p>
          <a:p>
            <a:r>
              <a:rPr lang="en-US" dirty="0" smtClean="0"/>
              <a:t>CPU Clock: 528Mhz</a:t>
            </a:r>
          </a:p>
          <a:p>
            <a:r>
              <a:rPr lang="en-US" dirty="0" smtClean="0"/>
              <a:t>RAM: 192MB</a:t>
            </a:r>
          </a:p>
          <a:p>
            <a:r>
              <a:rPr lang="en-US" dirty="0" smtClean="0"/>
              <a:t>Storage: 256MB</a:t>
            </a:r>
          </a:p>
          <a:p>
            <a:r>
              <a:rPr lang="en-US" dirty="0" smtClean="0"/>
              <a:t>Removable storage: Up to 16GB </a:t>
            </a:r>
            <a:r>
              <a:rPr lang="en-US" dirty="0" err="1" smtClean="0"/>
              <a:t>microSD</a:t>
            </a:r>
            <a:endParaRPr lang="en-US" dirty="0" smtClean="0"/>
          </a:p>
          <a:p>
            <a:r>
              <a:rPr lang="en-US" dirty="0" smtClean="0"/>
              <a:t>Display Diagonal: 3.2”</a:t>
            </a:r>
          </a:p>
          <a:p>
            <a:r>
              <a:rPr lang="en-US" dirty="0" smtClean="0"/>
              <a:t>Display Resolution: 320 x 480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61356"/>
            <a:ext cx="4092268" cy="34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Nokia </a:t>
            </a:r>
            <a:r>
              <a:rPr lang="en-US" sz="2400" b="1" dirty="0" err="1" smtClean="0"/>
              <a:t>Lumia</a:t>
            </a:r>
            <a:r>
              <a:rPr lang="en-US" sz="2400" b="1" dirty="0" smtClean="0"/>
              <a:t> 800 -</a:t>
            </a:r>
          </a:p>
          <a:p>
            <a:pPr algn="r"/>
            <a:r>
              <a:rPr lang="en-US" sz="2400" dirty="0" smtClean="0"/>
              <a:t>The first Windows Phone 7 success (?) </a:t>
            </a:r>
          </a:p>
          <a:p>
            <a:pPr algn="r"/>
            <a:r>
              <a:rPr lang="en-US" sz="2400" dirty="0" smtClean="0"/>
              <a:t>and the reborn of Nokia.</a:t>
            </a:r>
          </a:p>
          <a:p>
            <a:pPr algn="r"/>
            <a:r>
              <a:rPr lang="en-US" sz="2400" dirty="0" smtClean="0"/>
              <a:t>Released in October 2011.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Windows Phone 7</a:t>
            </a:r>
          </a:p>
          <a:p>
            <a:r>
              <a:rPr lang="en-US" dirty="0" smtClean="0"/>
              <a:t>CPU Clock: 1,4Ghz</a:t>
            </a:r>
          </a:p>
          <a:p>
            <a:r>
              <a:rPr lang="en-US" dirty="0" smtClean="0"/>
              <a:t>RAM: 512MB</a:t>
            </a:r>
          </a:p>
          <a:p>
            <a:r>
              <a:rPr lang="en-US" dirty="0" smtClean="0"/>
              <a:t>Storage: 16GB</a:t>
            </a:r>
          </a:p>
          <a:p>
            <a:r>
              <a:rPr lang="en-US" dirty="0" smtClean="0"/>
              <a:t>Display Diagonal: 3.7”</a:t>
            </a:r>
          </a:p>
          <a:p>
            <a:r>
              <a:rPr lang="en-US" dirty="0" smtClean="0"/>
              <a:t>Display Resolution: 480 x 800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9373" r="20970"/>
          <a:stretch/>
        </p:blipFill>
        <p:spPr>
          <a:xfrm>
            <a:off x="395536" y="1109588"/>
            <a:ext cx="2374434" cy="39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0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345332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Samsung Galaxy S III -</a:t>
            </a:r>
          </a:p>
          <a:p>
            <a:pPr algn="r"/>
            <a:r>
              <a:rPr lang="en-US" sz="2400" dirty="0" smtClean="0"/>
              <a:t>A true concurrent for the iPhone.</a:t>
            </a:r>
          </a:p>
          <a:p>
            <a:pPr algn="r"/>
            <a:r>
              <a:rPr lang="en-US" sz="2400" dirty="0" smtClean="0"/>
              <a:t>Released in May 2012.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2966670"/>
            <a:ext cx="486003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Android 4.0.4</a:t>
            </a:r>
          </a:p>
          <a:p>
            <a:r>
              <a:rPr lang="en-US" dirty="0" smtClean="0"/>
              <a:t>CPU Clock</a:t>
            </a:r>
            <a:r>
              <a:rPr lang="en-US" dirty="0"/>
              <a:t>: Quad-core 1.4 </a:t>
            </a:r>
            <a:r>
              <a:rPr lang="en-US" dirty="0" smtClean="0"/>
              <a:t>GHz</a:t>
            </a:r>
          </a:p>
          <a:p>
            <a:r>
              <a:rPr lang="en-US" dirty="0" smtClean="0"/>
              <a:t>RAM: 1GB</a:t>
            </a:r>
          </a:p>
          <a:p>
            <a:r>
              <a:rPr lang="en-US" dirty="0"/>
              <a:t>Storage: </a:t>
            </a:r>
            <a:r>
              <a:rPr lang="en-US" dirty="0" smtClean="0"/>
              <a:t>16/32/64GB</a:t>
            </a:r>
            <a:endParaRPr lang="en-US" dirty="0"/>
          </a:p>
          <a:p>
            <a:r>
              <a:rPr lang="en-US" dirty="0"/>
              <a:t>Removable storage: Up to </a:t>
            </a:r>
            <a:r>
              <a:rPr lang="en-US" dirty="0" smtClean="0"/>
              <a:t>64GB </a:t>
            </a:r>
            <a:r>
              <a:rPr lang="en-US" dirty="0" err="1" smtClean="0"/>
              <a:t>microSD</a:t>
            </a:r>
            <a:endParaRPr lang="en-US" dirty="0" smtClean="0"/>
          </a:p>
          <a:p>
            <a:r>
              <a:rPr lang="en-US" dirty="0" smtClean="0"/>
              <a:t>Display Diagonal: 4.8”</a:t>
            </a:r>
          </a:p>
          <a:p>
            <a:r>
              <a:rPr lang="en-US" dirty="0" smtClean="0"/>
              <a:t>Display Resolution: 720 x 1280</a:t>
            </a:r>
            <a:endParaRPr lang="en-US" dirty="0"/>
          </a:p>
        </p:txBody>
      </p:sp>
      <p:pic>
        <p:nvPicPr>
          <p:cNvPr id="9" name="Picture 8" descr="Screen Shot 2012-09-25 at 6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4743"/>
            <a:ext cx="3202898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345332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Apple iPhone 5 -</a:t>
            </a:r>
          </a:p>
          <a:p>
            <a:pPr algn="r"/>
            <a:r>
              <a:rPr lang="en-US" sz="2400" dirty="0" smtClean="0"/>
              <a:t>The last Apple smartphone.</a:t>
            </a:r>
          </a:p>
          <a:p>
            <a:pPr algn="r"/>
            <a:r>
              <a:rPr lang="en-US" sz="2400" dirty="0" smtClean="0"/>
              <a:t>Released in September 2012.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3217540"/>
            <a:ext cx="486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</a:t>
            </a:r>
            <a:r>
              <a:rPr lang="en-US" dirty="0" err="1" smtClean="0"/>
              <a:t>iOS</a:t>
            </a:r>
            <a:r>
              <a:rPr lang="en-US" dirty="0" smtClean="0"/>
              <a:t> 6</a:t>
            </a:r>
          </a:p>
          <a:p>
            <a:r>
              <a:rPr lang="en-US" dirty="0" smtClean="0"/>
              <a:t>CPU Clock</a:t>
            </a:r>
            <a:r>
              <a:rPr lang="en-US" dirty="0"/>
              <a:t>: </a:t>
            </a:r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1.2 GHz</a:t>
            </a:r>
          </a:p>
          <a:p>
            <a:r>
              <a:rPr lang="en-US" dirty="0" smtClean="0"/>
              <a:t>RAM: 1GB</a:t>
            </a:r>
          </a:p>
          <a:p>
            <a:r>
              <a:rPr lang="en-US" dirty="0"/>
              <a:t>Storage: </a:t>
            </a:r>
            <a:r>
              <a:rPr lang="en-US" dirty="0" smtClean="0"/>
              <a:t>16/32/64GB</a:t>
            </a:r>
            <a:endParaRPr lang="en-US" dirty="0"/>
          </a:p>
          <a:p>
            <a:r>
              <a:rPr lang="en-US" dirty="0" smtClean="0"/>
              <a:t>Display Diagonal: 4.0”</a:t>
            </a:r>
          </a:p>
          <a:p>
            <a:r>
              <a:rPr lang="en-US" dirty="0" smtClean="0"/>
              <a:t>Display Resolution: 640 x 1136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1316"/>
            <a:ext cx="2619668" cy="4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2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Evolution of Mobile Networks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60823"/>
              </p:ext>
            </p:extLst>
          </p:nvPr>
        </p:nvGraphicFramePr>
        <p:xfrm>
          <a:off x="683568" y="2137420"/>
          <a:ext cx="5256584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292"/>
                <a:gridCol w="2628292"/>
              </a:tblGrid>
              <a:tr h="468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rates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GPRS (2.5G)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50 Kbit/s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EDGE (2.75G)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64 Kbit/s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UMTS (3G)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144</a:t>
                      </a:r>
                      <a:r>
                        <a:rPr lang="en-US" baseline="0" dirty="0" smtClean="0"/>
                        <a:t> - 2048 K</a:t>
                      </a:r>
                      <a:r>
                        <a:rPr lang="en-US" dirty="0" smtClean="0"/>
                        <a:t>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HSDPA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3.5G)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3.6 - 7.2 Mbit/s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LTE (3.9G)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40 - 80 Mbit/s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21396"/>
            <a:ext cx="2371794" cy="30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5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Mobile devices are more and more powerful</a:t>
            </a:r>
          </a:p>
          <a:p>
            <a:pPr lvl="1"/>
            <a:r>
              <a:rPr lang="en-US" dirty="0" smtClean="0"/>
              <a:t>Hardware similar to some computers not so old…</a:t>
            </a:r>
          </a:p>
          <a:p>
            <a:endParaRPr lang="en-US" dirty="0" smtClean="0"/>
          </a:p>
          <a:p>
            <a:r>
              <a:rPr lang="en-US" dirty="0" smtClean="0"/>
              <a:t>Mobile network is faster and faster</a:t>
            </a:r>
          </a:p>
          <a:p>
            <a:pPr lvl="1"/>
            <a:r>
              <a:rPr lang="en-US" dirty="0" smtClean="0"/>
              <a:t>Data rates similar to some ADSL connections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549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devices bring new useful technologies 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Smartphone is the </a:t>
            </a:r>
            <a:r>
              <a:rPr lang="en-US" dirty="0"/>
              <a:t>most personal and mobile media </a:t>
            </a:r>
            <a:r>
              <a:rPr lang="en-US" dirty="0" smtClean="0"/>
              <a:t>tool</a:t>
            </a:r>
          </a:p>
          <a:p>
            <a:pPr lvl="1"/>
            <a:r>
              <a:rPr lang="en-US" dirty="0"/>
              <a:t>Reaches where other media </a:t>
            </a:r>
            <a:r>
              <a:rPr lang="en-US" dirty="0" smtClean="0"/>
              <a:t>cannot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323528" y="1777380"/>
            <a:ext cx="843597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Multi-touch</a:t>
            </a:r>
          </a:p>
          <a:p>
            <a:pPr lvl="1"/>
            <a:r>
              <a:rPr lang="en-US" dirty="0" smtClean="0"/>
              <a:t>Geo-location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NFC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052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1109"/>
            <a:ext cx="8435975" cy="4230687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The </a:t>
            </a:r>
            <a:r>
              <a:rPr lang="en-US" sz="2800" i="1" dirty="0"/>
              <a:t>first billion Internet users was reached by the PC, the second will arrive by the mobile</a:t>
            </a:r>
            <a:r>
              <a:rPr lang="en-US" sz="2800" i="1" dirty="0" smtClean="0"/>
              <a:t>.</a:t>
            </a:r>
            <a:endParaRPr lang="en-US" sz="2800" i="1" dirty="0"/>
          </a:p>
          <a:p>
            <a:pPr algn="r">
              <a:buFontTx/>
              <a:buChar char="-"/>
            </a:pPr>
            <a:r>
              <a:rPr lang="en-US" sz="2800" dirty="0" smtClean="0"/>
              <a:t>Google</a:t>
            </a:r>
          </a:p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/>
              <a:t>Since </a:t>
            </a:r>
            <a:r>
              <a:rPr lang="en-US" sz="2800" i="1" dirty="0"/>
              <a:t>Q4/2010, smartphones (mobile phone, 3G, keyboard, OS, e-mail...) outsell computers for the first </a:t>
            </a:r>
            <a:r>
              <a:rPr lang="en-US" sz="2800" i="1" dirty="0" smtClean="0"/>
              <a:t>time.</a:t>
            </a:r>
            <a:endParaRPr lang="en-US" sz="2800" i="1" dirty="0"/>
          </a:p>
          <a:p>
            <a:pPr algn="r">
              <a:buFontTx/>
              <a:buChar char="-"/>
            </a:pPr>
            <a:r>
              <a:rPr lang="en-US" sz="2800" dirty="0" smtClean="0"/>
              <a:t>IDC Report</a:t>
            </a:r>
          </a:p>
          <a:p>
            <a:pPr algn="r">
              <a:buFontTx/>
              <a:buChar char="-"/>
            </a:pPr>
            <a:endParaRPr lang="en-US" sz="2800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78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of a lot of debate…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native applications is often more efficient and can use native 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web application can reach the computer and the mobile worlds regardless of the OS</a:t>
            </a:r>
          </a:p>
          <a:p>
            <a:pPr lvl="2"/>
            <a:r>
              <a:rPr lang="en-US" dirty="0" smtClean="0"/>
              <a:t>You just need a browser !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Web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n-US" sz="3600" b="1" dirty="0" smtClean="0">
                <a:latin typeface="+mj-lt"/>
                <a:cs typeface="ＭＳ Ｐゴシック" charset="0"/>
              </a:rPr>
              <a:t>or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Native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97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different mobile OS…</a:t>
            </a:r>
            <a:endParaRPr lang="en-US" dirty="0"/>
          </a:p>
          <a:p>
            <a:r>
              <a:rPr lang="en-US" dirty="0" smtClean="0"/>
              <a:t>… but not a lot of different browser engines !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err="1" smtClean="0"/>
              <a:t>WebKit</a:t>
            </a:r>
            <a:r>
              <a:rPr lang="en-US" b="1" dirty="0" smtClean="0"/>
              <a:t>: </a:t>
            </a:r>
          </a:p>
          <a:p>
            <a:pPr lvl="2"/>
            <a:r>
              <a:rPr lang="en-US" dirty="0" smtClean="0"/>
              <a:t>iPhone, iPod, Android, Palm Pre, Nokia, BlackBerry…</a:t>
            </a:r>
          </a:p>
          <a:p>
            <a:pPr lvl="1"/>
            <a:r>
              <a:rPr lang="en-US" dirty="0" smtClean="0"/>
              <a:t>Opera Mobile</a:t>
            </a:r>
          </a:p>
          <a:p>
            <a:pPr lvl="1"/>
            <a:r>
              <a:rPr lang="en-US" dirty="0" smtClean="0"/>
              <a:t>IE Mobile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One engi</a:t>
            </a:r>
            <a:r>
              <a:rPr lang="en-US" sz="3600" b="1" dirty="0" smtClean="0">
                <a:latin typeface="+mj-lt"/>
                <a:cs typeface="ＭＳ Ｐゴシック" charset="0"/>
              </a:rPr>
              <a:t>ne to bring them all… (almost)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56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By completing this course, you will be able to: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Explain the different ways to manage server events</a:t>
            </a:r>
          </a:p>
          <a:p>
            <a:pPr lvl="1"/>
            <a:r>
              <a:rPr lang="en-US" dirty="0" smtClean="0"/>
              <a:t>Use Server Sent Event</a:t>
            </a:r>
            <a:endParaRPr lang="en-US" dirty="0"/>
          </a:p>
          <a:p>
            <a:pPr lvl="1"/>
            <a:r>
              <a:rPr lang="en-US" dirty="0" smtClean="0"/>
              <a:t>Explain what are the advantages of </a:t>
            </a:r>
            <a:r>
              <a:rPr lang="en-US" dirty="0" err="1" smtClean="0"/>
              <a:t>WebSockets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WebSockets</a:t>
            </a:r>
            <a:endParaRPr lang="en-US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3" y="49213"/>
            <a:ext cx="617537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objectives</a:t>
            </a:r>
          </a:p>
        </p:txBody>
      </p:sp>
      <p:sp>
        <p:nvSpPr>
          <p:cNvPr id="9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ＭＳ Ｐゴシック" charset="0"/>
              </a:rPr>
              <a:t>Server Events</a:t>
            </a:r>
          </a:p>
          <a:p>
            <a:pPr marL="342900" indent="-342900" defTabSz="457200">
              <a:spcBef>
                <a:spcPct val="20000"/>
              </a:spcBef>
              <a:defRPr/>
            </a:pPr>
            <a:endParaRPr kumimoji="0" lang="en-US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tCounter-mobile_browser-ww-monthly-200908-2012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887" r="399"/>
          <a:stretch/>
        </p:blipFill>
        <p:spPr>
          <a:xfrm>
            <a:off x="101018" y="53165"/>
            <a:ext cx="9042981" cy="52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69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specifications History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857500"/>
            <a:ext cx="2286000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793604"/>
            <a:ext cx="1800661" cy="1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History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+mn-lt"/>
                <a:cs typeface="ＭＳ Ｐゴシック" charset="0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ＭＳ Ｐゴシック" charset="0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me 7"/>
          <p:cNvGraphicFramePr/>
          <p:nvPr>
            <p:extLst>
              <p:ext uri="{D42A27DB-BD31-4B8C-83A1-F6EECF244321}">
                <p14:modId xmlns:p14="http://schemas.microsoft.com/office/powerpoint/2010/main" val="1027265317"/>
              </p:ext>
            </p:extLst>
          </p:nvPr>
        </p:nvGraphicFramePr>
        <p:xfrm>
          <a:off x="1115616" y="1051815"/>
          <a:ext cx="7048528" cy="410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23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WAP </a:t>
            </a:r>
            <a:r>
              <a:rPr lang="en-US" dirty="0" smtClean="0"/>
              <a:t>Forum main aim: 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ring </a:t>
            </a:r>
            <a:r>
              <a:rPr lang="en-US" dirty="0"/>
              <a:t>together the various wireless technologies in a </a:t>
            </a:r>
            <a:r>
              <a:rPr lang="en-US" dirty="0" smtClean="0"/>
              <a:t>standardized </a:t>
            </a:r>
            <a:r>
              <a:rPr lang="en-US" dirty="0"/>
              <a:t>protocol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was composed of famous actors:</a:t>
            </a:r>
          </a:p>
          <a:p>
            <a:pPr lvl="1"/>
            <a:r>
              <a:rPr lang="en-US" dirty="0" smtClean="0"/>
              <a:t>Nokia, Ericsson, Microsoft, Motorola, …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Forum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830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Wireless Application Protocol (WAP)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technical standard for accessing information over a mobile wireless </a:t>
            </a:r>
            <a:r>
              <a:rPr lang="en-US" dirty="0" smtClean="0"/>
              <a:t>network</a:t>
            </a:r>
          </a:p>
          <a:p>
            <a:pPr lvl="1"/>
            <a:endParaRPr lang="en-US" dirty="0"/>
          </a:p>
          <a:p>
            <a:r>
              <a:rPr lang="en-US" dirty="0" smtClean="0"/>
              <a:t>For WAP 1.x, the primary language to design application was:</a:t>
            </a:r>
          </a:p>
          <a:p>
            <a:pPr lvl="1"/>
            <a:r>
              <a:rPr lang="en-US" dirty="0" smtClean="0"/>
              <a:t>Wireless Markup Language  (WML)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WML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45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WML page :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WML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251520" y="2137420"/>
            <a:ext cx="8712968" cy="26642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&lt;?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version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1.0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"?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!DOCTYPE 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PUBLIC "-//WAPFORUM//DTD WML 1.1//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EN"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"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http://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www.wapforum.org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/DTD/wml_1.1.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xml"&gt;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err="1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card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main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First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Card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mode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wrap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"&gt;This is a sample WML page.&lt;/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</a:t>
            </a:r>
            <a:r>
              <a:rPr lang="pl-PL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pl-PL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pl-PL" b="1" dirty="0" err="1">
                <a:solidFill>
                  <a:srgbClr val="00B050"/>
                </a:solidFill>
                <a:latin typeface="Courier New" pitchFamily="1" charset="0"/>
              </a:rPr>
              <a:t>wtai</a:t>
            </a:r>
            <a:r>
              <a:rPr lang="pl-PL" b="1" dirty="0">
                <a:solidFill>
                  <a:srgbClr val="00B050"/>
                </a:solidFill>
                <a:latin typeface="Courier New" pitchFamily="1" charset="0"/>
              </a:rPr>
              <a:t>://</a:t>
            </a:r>
            <a:r>
              <a:rPr lang="pl-PL" b="1" dirty="0" err="1">
                <a:solidFill>
                  <a:srgbClr val="00B050"/>
                </a:solidFill>
                <a:latin typeface="Courier New" pitchFamily="1" charset="0"/>
              </a:rPr>
              <a:t>wp</a:t>
            </a:r>
            <a:r>
              <a:rPr lang="pl-PL" b="1" dirty="0">
                <a:solidFill>
                  <a:srgbClr val="00B050"/>
                </a:solidFill>
                <a:latin typeface="Courier New" pitchFamily="1" charset="0"/>
              </a:rPr>
              <a:t>/mc;%2B19035551212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pl-PL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&gt;A link&lt;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pl-PL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card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 err="1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WAP 2.0 was released in 2002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End-to-end HTTP instead of custom protocol suite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WML </a:t>
            </a:r>
            <a:r>
              <a:rPr lang="en-US" dirty="0"/>
              <a:t>replaced by a cut-down version of XHTML</a:t>
            </a:r>
          </a:p>
          <a:p>
            <a:pPr lvl="2"/>
            <a:r>
              <a:rPr lang="en-US" dirty="0" smtClean="0"/>
              <a:t>XHTML Mobile Profile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XHTML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43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XHTML MP page :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XHTML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107504" y="1921396"/>
            <a:ext cx="8928992" cy="31683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&lt;?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version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B050"/>
                </a:solidFill>
                <a:latin typeface="Courier New" pitchFamily="1" charset="0"/>
              </a:rPr>
              <a:t>1.0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encoding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B050"/>
                </a:solidFill>
                <a:latin typeface="Courier New" pitchFamily="1" charset="0"/>
              </a:rPr>
              <a:t>UTF-8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"?&gt;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!DOCTYPE html PUBLIC "-//WAPFORUM//DTD XHTML Mobile 1.2//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EN"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"http://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www.wapforum.org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/DTD/xhtml-mobile10.dtd"&gt;</a:t>
            </a:r>
            <a:endParaRPr lang="en-GB" b="1" dirty="0" smtClean="0">
              <a:solidFill>
                <a:schemeClr val="bg1">
                  <a:lumMod val="50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xmlns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http://www.w3.org/1999/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xhtml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xml:lang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en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&gt;Hello world&lt;/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&gt;Hello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http://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example.org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/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"&gt;world&lt;/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&gt;.&lt;/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3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History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+mn-lt"/>
                <a:cs typeface="ＭＳ Ｐゴシック" charset="0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ＭＳ Ｐゴシック" charset="0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me 7"/>
          <p:cNvGraphicFramePr/>
          <p:nvPr>
            <p:extLst>
              <p:ext uri="{D42A27DB-BD31-4B8C-83A1-F6EECF244321}">
                <p14:modId xmlns:p14="http://schemas.microsoft.com/office/powerpoint/2010/main" val="1716807742"/>
              </p:ext>
            </p:extLst>
          </p:nvPr>
        </p:nvGraphicFramePr>
        <p:xfrm>
          <a:off x="1115616" y="1057300"/>
          <a:ext cx="7056784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193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63888" y="769268"/>
            <a:ext cx="5580112" cy="4446711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dirty="0" smtClean="0"/>
              <a:t>Course’s plan: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Server Sent Event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WebSocket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7340"/>
            <a:ext cx="2472195" cy="371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topics</a:t>
            </a:r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ＭＳ Ｐゴシック" charset="0"/>
              </a:rPr>
              <a:t>Server Events</a:t>
            </a:r>
          </a:p>
        </p:txBody>
      </p:sp>
      <p:pic>
        <p:nvPicPr>
          <p:cNvPr id="9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-95250"/>
            <a:ext cx="8636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XHTML Basic is a W3C specification</a:t>
            </a:r>
          </a:p>
          <a:p>
            <a:endParaRPr lang="en-US" dirty="0" smtClean="0"/>
          </a:p>
          <a:p>
            <a:r>
              <a:rPr lang="en-US" dirty="0" smtClean="0"/>
              <a:t>Subset of XHTML 1.1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mobile phones, PDAs, pagers, and </a:t>
            </a:r>
            <a:r>
              <a:rPr lang="en-US" dirty="0" smtClean="0"/>
              <a:t>interactive televisions</a:t>
            </a:r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XHTML Basic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212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difference between XHTML MP and XHTML Basic ?</a:t>
            </a:r>
          </a:p>
          <a:p>
            <a:endParaRPr lang="en-US" dirty="0"/>
          </a:p>
          <a:p>
            <a:pPr lvl="1"/>
            <a:r>
              <a:rPr lang="en-US" dirty="0" smtClean="0"/>
              <a:t>XHTML MP was designed before the W3C finished the XHTML specification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2008, the two specifications became the same language</a:t>
            </a:r>
          </a:p>
          <a:p>
            <a:pPr lvl="1"/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XHTML MP or XHTML Basic ?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413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" y="409228"/>
            <a:ext cx="9129825" cy="46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what we said 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/>
              <a:t>features of HTML5 have been built with the consideration of being able to run on low-powered devices such as smartphones and </a:t>
            </a:r>
            <a:r>
              <a:rPr lang="en-US" dirty="0" smtClean="0"/>
              <a:t>tablets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XHTML </a:t>
            </a:r>
            <a:r>
              <a:rPr lang="en-US" dirty="0"/>
              <a:t>and its different sub-sets </a:t>
            </a:r>
            <a:r>
              <a:rPr lang="en-US" dirty="0" smtClean="0"/>
              <a:t>will be </a:t>
            </a:r>
            <a:r>
              <a:rPr lang="en-US" dirty="0"/>
              <a:t>phased out and replaced with </a:t>
            </a:r>
            <a:r>
              <a:rPr lang="en-US" dirty="0" smtClean="0"/>
              <a:t>it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And HTML 5 ?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123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26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July 2008, the W3C publish the </a:t>
            </a:r>
            <a:r>
              <a:rPr lang="en-US" i="1" dirty="0" smtClean="0"/>
              <a:t>Mobile Web Best Practices 1.0</a:t>
            </a:r>
            <a:r>
              <a:rPr lang="en-US" dirty="0" smtClean="0"/>
              <a:t> basic guidelines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Usable Screen Width: 120 pixels, minimum</a:t>
            </a:r>
          </a:p>
          <a:p>
            <a:pPr lvl="1"/>
            <a:r>
              <a:rPr lang="en-US" dirty="0" smtClean="0"/>
              <a:t>Markup Language: XHTML Basic 1.1</a:t>
            </a:r>
          </a:p>
          <a:p>
            <a:pPr lvl="1"/>
            <a:r>
              <a:rPr lang="en-US" dirty="0"/>
              <a:t>Maximum Total Page </a:t>
            </a:r>
            <a:r>
              <a:rPr lang="en-US" dirty="0" smtClean="0"/>
              <a:t>Weight: 20 KB</a:t>
            </a:r>
          </a:p>
          <a:p>
            <a:pPr lvl="1"/>
            <a:r>
              <a:rPr lang="en-US" dirty="0" smtClean="0"/>
              <a:t>No JavaScript, no frames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19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guideline is very interesting but 5-years-old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want to target only recent mobile devices, you can break some of those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of them support JavaScript and have a larger screen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738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better URL for your mobile site ?</a:t>
            </a:r>
          </a:p>
          <a:p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http://m.website.fr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>
                <a:hlinkClick r:id="rId4"/>
              </a:rPr>
              <a:t>http://website.mobi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>
                <a:hlinkClick r:id="rId5"/>
              </a:rPr>
              <a:t>http://website.fr/mobile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Or the same than for computers: </a:t>
            </a:r>
            <a:r>
              <a:rPr lang="en-US" dirty="0" smtClean="0">
                <a:hlinkClick r:id="rId6"/>
              </a:rPr>
              <a:t>http://website.fr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399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</a:t>
            </a:r>
            <a:r>
              <a:rPr lang="en-US" dirty="0"/>
              <a:t>know </a:t>
            </a:r>
            <a:r>
              <a:rPr lang="en-US" dirty="0" smtClean="0">
                <a:hlinkClick r:id="rId3"/>
              </a:rPr>
              <a:t>http://voyages</a:t>
            </a:r>
            <a:r>
              <a:rPr lang="en-US" dirty="0">
                <a:hlinkClick r:id="rId3"/>
              </a:rPr>
              <a:t>-</a:t>
            </a:r>
            <a:r>
              <a:rPr lang="en-US" dirty="0" smtClean="0">
                <a:hlinkClick r:id="rId3"/>
              </a:rPr>
              <a:t>sncf.mobi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A mobile version </a:t>
            </a:r>
            <a:r>
              <a:rPr lang="en-US" dirty="0"/>
              <a:t>of </a:t>
            </a:r>
            <a:r>
              <a:rPr lang="en-US" dirty="0" smtClean="0">
                <a:hlinkClick r:id="rId4"/>
              </a:rPr>
              <a:t>http://voyages</a:t>
            </a:r>
            <a:r>
              <a:rPr lang="en-US" dirty="0">
                <a:hlinkClick r:id="rId4"/>
              </a:rPr>
              <a:t>-</a:t>
            </a:r>
            <a:r>
              <a:rPr lang="en-US" dirty="0" smtClean="0">
                <a:hlinkClick r:id="rId4"/>
              </a:rPr>
              <a:t>sncf.com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03 at 4.45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36" y="2425452"/>
            <a:ext cx="4101260" cy="2771849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5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29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184" y="2353444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2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If a mobile user go to the desktop version</a:t>
            </a:r>
          </a:p>
          <a:p>
            <a:pPr lvl="1"/>
            <a:r>
              <a:rPr lang="en-US" dirty="0" smtClean="0"/>
              <a:t>He’s not redirected to the mobile version</a:t>
            </a:r>
          </a:p>
          <a:p>
            <a:pPr lvl="1"/>
            <a:endParaRPr lang="en-US" dirty="0"/>
          </a:p>
          <a:p>
            <a:r>
              <a:rPr lang="en-US" dirty="0"/>
              <a:t>If a </a:t>
            </a:r>
            <a:r>
              <a:rPr lang="en-US" dirty="0" smtClean="0"/>
              <a:t>desktop </a:t>
            </a:r>
            <a:r>
              <a:rPr lang="en-US" dirty="0"/>
              <a:t>user </a:t>
            </a:r>
            <a:r>
              <a:rPr lang="en-US" dirty="0" smtClean="0"/>
              <a:t>go to the mobile version</a:t>
            </a:r>
            <a:endParaRPr lang="en-US" dirty="0"/>
          </a:p>
          <a:p>
            <a:pPr lvl="1"/>
            <a:r>
              <a:rPr lang="en-US" dirty="0"/>
              <a:t>He’s not redirected to </a:t>
            </a:r>
            <a:r>
              <a:rPr lang="en-US" dirty="0" smtClean="0"/>
              <a:t>the desktop version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778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a user go to the Voyages SNCF website ?</a:t>
            </a:r>
            <a:endParaRPr lang="en-US" dirty="0"/>
          </a:p>
          <a:p>
            <a:pPr lvl="1"/>
            <a:r>
              <a:rPr lang="en-US" dirty="0" smtClean="0"/>
              <a:t>With Search Engines !</a:t>
            </a:r>
          </a:p>
          <a:p>
            <a:endParaRPr lang="en-US" dirty="0"/>
          </a:p>
          <a:p>
            <a:r>
              <a:rPr lang="en-US" dirty="0" smtClean="0"/>
              <a:t>If you Google </a:t>
            </a:r>
            <a:r>
              <a:rPr lang="en-US" i="1" dirty="0" smtClean="0"/>
              <a:t>“Voyages SNCF”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ou can find the mobile website around page 3 !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312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 Shot 2012-10-03 at 4.55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13284"/>
            <a:ext cx="6362812" cy="439248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68213" y="1305262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Query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8652" y="4657700"/>
            <a:ext cx="19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Mobile version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3724" y="2874651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SERP number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1909496" y="1201316"/>
            <a:ext cx="2014432" cy="304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 flipV="1">
            <a:off x="2383985" y="1705372"/>
            <a:ext cx="1539943" cy="1369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2429057" y="4857755"/>
            <a:ext cx="1422863" cy="15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SEO is difficult for mobile websites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Search Engines, the desktop and mobile version are </a:t>
            </a:r>
            <a:r>
              <a:rPr lang="en-US" dirty="0" smtClean="0"/>
              <a:t>competitors</a:t>
            </a:r>
          </a:p>
          <a:p>
            <a:pPr lvl="1"/>
            <a:r>
              <a:rPr lang="en-US" dirty="0" smtClean="0"/>
              <a:t>But you can now fix that with the following </a:t>
            </a:r>
            <a:r>
              <a:rPr lang="en-US" i="1" dirty="0" smtClean="0"/>
              <a:t>link </a:t>
            </a:r>
            <a:r>
              <a:rPr lang="en-US" dirty="0" smtClean="0"/>
              <a:t>element:</a:t>
            </a:r>
            <a:endParaRPr lang="en-US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251520" y="4585692"/>
            <a:ext cx="871296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link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rel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canonical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err="1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http://</a:t>
            </a:r>
            <a:r>
              <a:rPr lang="en-GB" b="1" dirty="0" err="1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mywebsite.com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/&gt;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i="1" dirty="0" smtClean="0"/>
              <a:t> Mobile </a:t>
            </a:r>
            <a:r>
              <a:rPr lang="en-US" i="1" dirty="0"/>
              <a:t>Web Best Practices </a:t>
            </a:r>
            <a:r>
              <a:rPr lang="en-US" i="1" dirty="0" smtClean="0"/>
              <a:t>1.0 </a:t>
            </a:r>
            <a:r>
              <a:rPr lang="en-US" dirty="0" smtClean="0"/>
              <a:t>advises to follow the One Web principle :</a:t>
            </a:r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i="1" dirty="0"/>
              <a:t>Ensure that content provided by accessing a URI yields a thematically coherent experience when accessed from different devices</a:t>
            </a:r>
            <a:r>
              <a:rPr lang="en-US" i="1" dirty="0" smtClean="0"/>
              <a:t>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</a:t>
            </a:r>
            <a:r>
              <a:rPr lang="en-US" sz="3600" b="1" dirty="0" smtClean="0">
                <a:latin typeface="+mj-lt"/>
                <a:cs typeface="ＭＳ Ｐゴシック" charset="0"/>
              </a:rPr>
              <a:t>URL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542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0512" cy="53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4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Evolution of Mobile Phones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885920"/>
            <a:ext cx="5839296" cy="43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Evolution of Smartphones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85292"/>
            <a:ext cx="2237849" cy="41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Kyocera 6035 - </a:t>
            </a:r>
          </a:p>
          <a:p>
            <a:pPr algn="r"/>
            <a:r>
              <a:rPr lang="en-US" sz="2400" dirty="0" smtClean="0"/>
              <a:t>The first smartphone in the American market.</a:t>
            </a:r>
          </a:p>
          <a:p>
            <a:pPr algn="r"/>
            <a:r>
              <a:rPr lang="en-US" sz="2400" dirty="0" smtClean="0"/>
              <a:t>Released in February 2001.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Palm OS 3.5</a:t>
            </a:r>
          </a:p>
          <a:p>
            <a:r>
              <a:rPr lang="en-US" dirty="0" smtClean="0"/>
              <a:t>CPU Clock: 16Mhz</a:t>
            </a:r>
          </a:p>
          <a:p>
            <a:r>
              <a:rPr lang="en-US" dirty="0" smtClean="0"/>
              <a:t>RAM: 8MB</a:t>
            </a:r>
          </a:p>
          <a:p>
            <a:r>
              <a:rPr lang="en-US" dirty="0" smtClean="0"/>
              <a:t>ROM: 2MB</a:t>
            </a:r>
          </a:p>
          <a:p>
            <a:r>
              <a:rPr lang="en-US" dirty="0" smtClean="0"/>
              <a:t>Display Diagonal: 2,5”</a:t>
            </a:r>
          </a:p>
          <a:p>
            <a:r>
              <a:rPr lang="en-US" dirty="0" smtClean="0"/>
              <a:t>Display Resolution: 160 x 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76288"/>
            <a:ext cx="3049346" cy="3857476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RIM BlackBerry 5810 - </a:t>
            </a:r>
          </a:p>
          <a:p>
            <a:pPr algn="r"/>
            <a:r>
              <a:rPr lang="en-US" sz="2400" dirty="0" smtClean="0"/>
              <a:t>The first commercialized RIM smartphone.</a:t>
            </a:r>
          </a:p>
          <a:p>
            <a:pPr algn="r"/>
            <a:r>
              <a:rPr lang="en-US" sz="2400" dirty="0" smtClean="0"/>
              <a:t>Released in March 2002.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BlackBerry OS 3.6</a:t>
            </a:r>
          </a:p>
          <a:p>
            <a:r>
              <a:rPr lang="en-US" dirty="0" smtClean="0"/>
              <a:t>CPU Clock: 40Mhz</a:t>
            </a:r>
          </a:p>
          <a:p>
            <a:r>
              <a:rPr lang="en-US" dirty="0" smtClean="0"/>
              <a:t>RAM: 1MB</a:t>
            </a:r>
          </a:p>
          <a:p>
            <a:r>
              <a:rPr lang="en-US" dirty="0" smtClean="0"/>
              <a:t>ROM: 8MB</a:t>
            </a:r>
          </a:p>
          <a:p>
            <a:r>
              <a:rPr lang="en-US" dirty="0" smtClean="0"/>
              <a:t>Display Diagonal: 3”</a:t>
            </a:r>
          </a:p>
          <a:p>
            <a:r>
              <a:rPr lang="en-US" dirty="0" smtClean="0"/>
              <a:t>Display Resolution: 160 x 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9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57300"/>
            <a:ext cx="2952328" cy="425422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Nokia 7650 - </a:t>
            </a:r>
          </a:p>
          <a:p>
            <a:pPr algn="r"/>
            <a:r>
              <a:rPr lang="en-US" sz="2400" dirty="0" smtClean="0"/>
              <a:t>The first commercialized Nokia smartphone.</a:t>
            </a:r>
          </a:p>
          <a:p>
            <a:pPr algn="r"/>
            <a:r>
              <a:rPr lang="en-US" sz="2400" dirty="0" smtClean="0"/>
              <a:t>Released in second quarter of 2002.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Symbian OS 6.1</a:t>
            </a:r>
          </a:p>
          <a:p>
            <a:r>
              <a:rPr lang="en-US" dirty="0" smtClean="0"/>
              <a:t>CPU Clock: 104Mhz</a:t>
            </a:r>
          </a:p>
          <a:p>
            <a:r>
              <a:rPr lang="en-US" dirty="0" smtClean="0"/>
              <a:t>RAM: 8MB</a:t>
            </a:r>
          </a:p>
          <a:p>
            <a:r>
              <a:rPr lang="en-US" dirty="0" smtClean="0"/>
              <a:t>ROM: 16MB</a:t>
            </a:r>
          </a:p>
          <a:p>
            <a:r>
              <a:rPr lang="en-US" dirty="0" smtClean="0"/>
              <a:t>Display Diagonal: 2.1”</a:t>
            </a:r>
          </a:p>
          <a:p>
            <a:r>
              <a:rPr lang="en-US" dirty="0" smtClean="0"/>
              <a:t>Display Resolution: 176 x 208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Apple iPhone - </a:t>
            </a:r>
          </a:p>
          <a:p>
            <a:pPr algn="r"/>
            <a:r>
              <a:rPr lang="en-US" sz="2400" dirty="0" smtClean="0"/>
              <a:t>The first commercialized Nokia smartphone.</a:t>
            </a:r>
          </a:p>
          <a:p>
            <a:pPr algn="r"/>
            <a:r>
              <a:rPr lang="en-US" sz="2400" dirty="0" smtClean="0"/>
              <a:t>Released in September 2007.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iPhone OS</a:t>
            </a:r>
          </a:p>
          <a:p>
            <a:r>
              <a:rPr lang="en-US" dirty="0" smtClean="0"/>
              <a:t>CPU Clock: 412Mhz</a:t>
            </a:r>
          </a:p>
          <a:p>
            <a:r>
              <a:rPr lang="en-US" dirty="0" smtClean="0"/>
              <a:t>RAM: 128MB</a:t>
            </a:r>
          </a:p>
          <a:p>
            <a:r>
              <a:rPr lang="en-US" dirty="0" smtClean="0"/>
              <a:t>Storage: 4/8/16GB</a:t>
            </a:r>
          </a:p>
          <a:p>
            <a:r>
              <a:rPr lang="en-US" dirty="0" smtClean="0"/>
              <a:t>Display Diagonal: 3.5”</a:t>
            </a:r>
          </a:p>
          <a:p>
            <a:r>
              <a:rPr lang="en-US" dirty="0" smtClean="0"/>
              <a:t>Display Resolution: 320 x 480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1316"/>
            <a:ext cx="22743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2276</Words>
  <Application>Microsoft Macintosh PowerPoint</Application>
  <PresentationFormat>On-screen Show (16:10)</PresentationFormat>
  <Paragraphs>497</Paragraphs>
  <Slides>45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SUPINFOTheme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specifications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Good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2012-10-03T15:38:08Z</dcterms:modified>
  <cp:category>SUPINFO PowerPoint Templates</cp:category>
</cp:coreProperties>
</file>